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17"/>
  </p:notesMasterIdLst>
  <p:sldIdLst>
    <p:sldId id="270" r:id="rId5"/>
    <p:sldId id="257" r:id="rId6"/>
    <p:sldId id="258" r:id="rId7"/>
    <p:sldId id="259" r:id="rId8"/>
    <p:sldId id="261" r:id="rId9"/>
    <p:sldId id="260" r:id="rId10"/>
    <p:sldId id="262" r:id="rId11"/>
    <p:sldId id="267" r:id="rId12"/>
    <p:sldId id="263" r:id="rId13"/>
    <p:sldId id="268" r:id="rId14"/>
    <p:sldId id="265" r:id="rId15"/>
    <p:sldId id="269" r:id="rId16"/>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Calibri Light" panose="020F0302020204030204" pitchFamily="34" charset="0"/>
      <p:regular r:id="rId22"/>
      <p:italic r:id="rId23"/>
    </p:embeddedFont>
    <p:embeddedFont>
      <p:font typeface="Comic Sans MS" panose="030F0702030302020204" pitchFamily="66" charset="0"/>
      <p:regular r:id="rId24"/>
      <p:bold r:id="rId25"/>
      <p:italic r:id="rId26"/>
      <p:boldItalic r:id="rId27"/>
    </p:embeddedFont>
  </p:embeddedFontLst>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1522"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customXml" Target="../customXml/item3.xml"/><Relationship Id="rId21" Type="http://schemas.openxmlformats.org/officeDocument/2006/relationships/font" Target="fonts/font4.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4D5FAE6-3BA9-497C-AD96-59CE714616CB}" type="datetimeFigureOut">
              <a:rPr lang="en-GB"/>
              <a:pPr>
                <a:defRPr/>
              </a:pPr>
              <a:t>06/06/2024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6C6EFAC-26F6-4927-9382-45431B1C9BF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6B796F28-8376-42F8-BDE4-DD3DCF7E1F2C}" type="slidenum">
              <a:rPr lang="en-GB" altLang="en-US" smtClean="0"/>
              <a:pPr/>
              <a:t>2</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In the past the requirement has been for the children to achieve 32 or more in order to pass but this is only a guide and could change. </a:t>
            </a:r>
          </a:p>
          <a:p>
            <a:r>
              <a:rPr lang="en-GB" altLang="en-US"/>
              <a:t>It is worth remembering that whilst we can with lots of practice and repetition prepare the children for the test and they will pass, this does not in itself ensure they will meet the required standard in reading and will have a sufficient understanding of what they are reading. Continuing to read and share stories with children that extend and challenge their vocabulary is vitally important.</a:t>
            </a:r>
          </a:p>
        </p:txBody>
      </p:sp>
      <p:sp>
        <p:nvSpPr>
          <p:cNvPr id="6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5F846B68-26D4-42D7-8BDA-B5D25AA3EA7D}" type="slidenum">
              <a:rPr lang="en-GB" altLang="en-US" smtClean="0"/>
              <a:pPr/>
              <a:t>3</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Emphasis is on phonic ability in the test . The children will not be required to explain meanings of words.</a:t>
            </a:r>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60C7448-77AC-4710-8EAE-4903EE867985}" type="slidenum">
              <a:rPr lang="en-GB" altLang="en-US" smtClean="0"/>
              <a:pPr/>
              <a:t>6</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Children can identify sounds with dots and dashes as they “sound out”- show example of this.</a:t>
            </a:r>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50AC32DF-D36F-473F-BD56-ACB8183D2EB4}" type="slidenum">
              <a:rPr lang="en-GB" altLang="en-US" smtClean="0"/>
              <a:pPr/>
              <a:t>7</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C4F38CC-B6AE-4962-ABD9-175BD47B2D8E}" type="datetimeFigureOut">
              <a:rPr lang="en-GB"/>
              <a:pPr>
                <a:defRPr/>
              </a:pPr>
              <a:t>06/06/2024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A3A3CD7-1743-4C2E-92EF-DB513C801ADF}" type="slidenum">
              <a:rPr lang="en-GB" altLang="en-US"/>
              <a:pPr>
                <a:defRPr/>
              </a:pPr>
              <a:t>‹#›</a:t>
            </a:fld>
            <a:endParaRPr lang="en-GB" altLang="en-US"/>
          </a:p>
        </p:txBody>
      </p:sp>
    </p:spTree>
    <p:extLst>
      <p:ext uri="{BB962C8B-B14F-4D97-AF65-F5344CB8AC3E}">
        <p14:creationId xmlns:p14="http://schemas.microsoft.com/office/powerpoint/2010/main" val="2860509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8E2A4B2-6FBE-4C64-8D59-57B7C847A628}" type="datetimeFigureOut">
              <a:rPr lang="en-GB"/>
              <a:pPr>
                <a:defRPr/>
              </a:pPr>
              <a:t>06/06/2024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577A0D5-5127-4773-8505-87F6E63339D3}" type="slidenum">
              <a:rPr lang="en-GB" altLang="en-US"/>
              <a:pPr>
                <a:defRPr/>
              </a:pPr>
              <a:t>‹#›</a:t>
            </a:fld>
            <a:endParaRPr lang="en-GB" altLang="en-US"/>
          </a:p>
        </p:txBody>
      </p:sp>
    </p:spTree>
    <p:extLst>
      <p:ext uri="{BB962C8B-B14F-4D97-AF65-F5344CB8AC3E}">
        <p14:creationId xmlns:p14="http://schemas.microsoft.com/office/powerpoint/2010/main" val="1782245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5B3E73EC-D3CF-452E-A2D4-B4ECF5E75F39}" type="datetimeFigureOut">
              <a:rPr lang="en-GB"/>
              <a:pPr>
                <a:defRPr/>
              </a:pPr>
              <a:t>06/06/2024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9460596-C43E-4470-B3BC-0D9411074747}" type="slidenum">
              <a:rPr lang="en-GB" altLang="en-US"/>
              <a:pPr>
                <a:defRPr/>
              </a:pPr>
              <a:t>‹#›</a:t>
            </a:fld>
            <a:endParaRPr lang="en-GB" altLang="en-US"/>
          </a:p>
        </p:txBody>
      </p:sp>
    </p:spTree>
    <p:extLst>
      <p:ext uri="{BB962C8B-B14F-4D97-AF65-F5344CB8AC3E}">
        <p14:creationId xmlns:p14="http://schemas.microsoft.com/office/powerpoint/2010/main" val="776837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0E6D6545-68B4-4B11-B18D-10EF96292A6A}" type="datetimeFigureOut">
              <a:rPr lang="en-GB"/>
              <a:pPr>
                <a:defRPr/>
              </a:pPr>
              <a:t>06/06/2024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9F5281D2-B890-4CCC-BA8B-F0E665E37D12}" type="slidenum">
              <a:rPr lang="en-GB" altLang="en-US"/>
              <a:pPr>
                <a:defRPr/>
              </a:pPr>
              <a:t>‹#›</a:t>
            </a:fld>
            <a:endParaRPr lang="en-GB" altLang="en-US"/>
          </a:p>
        </p:txBody>
      </p:sp>
    </p:spTree>
    <p:extLst>
      <p:ext uri="{BB962C8B-B14F-4D97-AF65-F5344CB8AC3E}">
        <p14:creationId xmlns:p14="http://schemas.microsoft.com/office/powerpoint/2010/main" val="4274351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D225704-6694-415C-B288-F401376E307F}" type="datetimeFigureOut">
              <a:rPr lang="en-GB"/>
              <a:pPr>
                <a:defRPr/>
              </a:pPr>
              <a:t>06/06/2024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5D4DA2E5-3339-4EA7-9BF5-F717FDAD2647}" type="slidenum">
              <a:rPr lang="en-GB" altLang="en-US"/>
              <a:pPr>
                <a:defRPr/>
              </a:pPr>
              <a:t>‹#›</a:t>
            </a:fld>
            <a:endParaRPr lang="en-GB" altLang="en-US"/>
          </a:p>
        </p:txBody>
      </p:sp>
    </p:spTree>
    <p:extLst>
      <p:ext uri="{BB962C8B-B14F-4D97-AF65-F5344CB8AC3E}">
        <p14:creationId xmlns:p14="http://schemas.microsoft.com/office/powerpoint/2010/main" val="3685723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F834D8B6-D7E4-4E0F-B2EE-D6690F957405}" type="datetimeFigureOut">
              <a:rPr lang="en-GB"/>
              <a:pPr>
                <a:defRPr/>
              </a:pPr>
              <a:t>06/06/2024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D7291786-910F-4EF5-BA00-5D9FE25BA99B}" type="slidenum">
              <a:rPr lang="en-GB" altLang="en-US"/>
              <a:pPr>
                <a:defRPr/>
              </a:pPr>
              <a:t>‹#›</a:t>
            </a:fld>
            <a:endParaRPr lang="en-GB" altLang="en-US"/>
          </a:p>
        </p:txBody>
      </p:sp>
    </p:spTree>
    <p:extLst>
      <p:ext uri="{BB962C8B-B14F-4D97-AF65-F5344CB8AC3E}">
        <p14:creationId xmlns:p14="http://schemas.microsoft.com/office/powerpoint/2010/main" val="4138323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180094A-1E20-404C-8637-CC760206AFED}" type="datetimeFigureOut">
              <a:rPr lang="en-GB"/>
              <a:pPr>
                <a:defRPr/>
              </a:pPr>
              <a:t>06/06/2024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AEA8DBDF-1F8D-44DF-8223-C41473DAD759}" type="slidenum">
              <a:rPr lang="en-GB" altLang="en-US"/>
              <a:pPr>
                <a:defRPr/>
              </a:pPr>
              <a:t>‹#›</a:t>
            </a:fld>
            <a:endParaRPr lang="en-GB" altLang="en-US"/>
          </a:p>
        </p:txBody>
      </p:sp>
    </p:spTree>
    <p:extLst>
      <p:ext uri="{BB962C8B-B14F-4D97-AF65-F5344CB8AC3E}">
        <p14:creationId xmlns:p14="http://schemas.microsoft.com/office/powerpoint/2010/main" val="2459014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48436980-C943-46CB-8F28-18DF7C78E3EF}" type="datetimeFigureOut">
              <a:rPr lang="en-GB"/>
              <a:pPr>
                <a:defRPr/>
              </a:pPr>
              <a:t>06/06/2024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9E809E72-220D-4BE7-B5AA-DAC4056D6624}" type="slidenum">
              <a:rPr lang="en-GB" altLang="en-US"/>
              <a:pPr>
                <a:defRPr/>
              </a:pPr>
              <a:t>‹#›</a:t>
            </a:fld>
            <a:endParaRPr lang="en-GB" altLang="en-US"/>
          </a:p>
        </p:txBody>
      </p:sp>
    </p:spTree>
    <p:extLst>
      <p:ext uri="{BB962C8B-B14F-4D97-AF65-F5344CB8AC3E}">
        <p14:creationId xmlns:p14="http://schemas.microsoft.com/office/powerpoint/2010/main" val="3203914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4E28C9E5-F4EB-400F-9421-026D9F3B0825}" type="datetimeFigureOut">
              <a:rPr lang="en-GB"/>
              <a:pPr>
                <a:defRPr/>
              </a:pPr>
              <a:t>06/06/2024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DC99208-33CA-4D23-BFB0-493642BB49C7}" type="slidenum">
              <a:rPr lang="en-GB" altLang="en-US"/>
              <a:pPr>
                <a:defRPr/>
              </a:pPr>
              <a:t>‹#›</a:t>
            </a:fld>
            <a:endParaRPr lang="en-GB" altLang="en-US"/>
          </a:p>
        </p:txBody>
      </p:sp>
    </p:spTree>
    <p:extLst>
      <p:ext uri="{BB962C8B-B14F-4D97-AF65-F5344CB8AC3E}">
        <p14:creationId xmlns:p14="http://schemas.microsoft.com/office/powerpoint/2010/main" val="3246001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1BD5E8B-26AE-4F36-BCAE-65E292D97CC7}" type="datetimeFigureOut">
              <a:rPr lang="en-GB"/>
              <a:pPr>
                <a:defRPr/>
              </a:pPr>
              <a:t>06/06/2024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3011178-4C99-4E67-AF8D-D182563F2E78}" type="slidenum">
              <a:rPr lang="en-GB" altLang="en-US"/>
              <a:pPr>
                <a:defRPr/>
              </a:pPr>
              <a:t>‹#›</a:t>
            </a:fld>
            <a:endParaRPr lang="en-GB" altLang="en-US"/>
          </a:p>
        </p:txBody>
      </p:sp>
    </p:spTree>
    <p:extLst>
      <p:ext uri="{BB962C8B-B14F-4D97-AF65-F5344CB8AC3E}">
        <p14:creationId xmlns:p14="http://schemas.microsoft.com/office/powerpoint/2010/main" val="3968653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00C85B8E-E9B9-4115-A318-CF638E43F3F1}" type="datetimeFigureOut">
              <a:rPr lang="en-GB"/>
              <a:pPr>
                <a:defRPr/>
              </a:pPr>
              <a:t>06/06/2024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72789D9-8251-4ECF-B3EA-A636E8775747}" type="slidenum">
              <a:rPr lang="en-GB" altLang="en-US"/>
              <a:pPr>
                <a:defRPr/>
              </a:pPr>
              <a:t>‹#›</a:t>
            </a:fld>
            <a:endParaRPr lang="en-GB" altLang="en-US"/>
          </a:p>
        </p:txBody>
      </p:sp>
    </p:spTree>
    <p:extLst>
      <p:ext uri="{BB962C8B-B14F-4D97-AF65-F5344CB8AC3E}">
        <p14:creationId xmlns:p14="http://schemas.microsoft.com/office/powerpoint/2010/main" val="2471619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F7D6570D-14E5-4D1C-A21E-96DF98F38C94}" type="datetimeFigureOut">
              <a:rPr lang="en-GB"/>
              <a:pPr>
                <a:defRPr/>
              </a:pPr>
              <a:t>06/06/2024</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3BA1CB40-9B6B-4F42-8A89-758A44E3C3C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home.oxfordowl.co.uk/" TargetMode="External"/><Relationship Id="rId2" Type="http://schemas.openxmlformats.org/officeDocument/2006/relationships/hyperlink" Target="http://www.phonicsplay.co.uk/" TargetMode="Externa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hyperlink" Target="https://www.youtube.com/watch?v=EYx1CyDMZSc"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extBox 3"/>
          <p:cNvSpPr txBox="1">
            <a:spLocks noChangeArrowheads="1"/>
          </p:cNvSpPr>
          <p:nvPr/>
        </p:nvSpPr>
        <p:spPr bwMode="auto">
          <a:xfrm>
            <a:off x="0" y="319243"/>
            <a:ext cx="914400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eaLnBrk="1" hangingPunct="1">
              <a:lnSpc>
                <a:spcPct val="100000"/>
              </a:lnSpc>
              <a:spcBef>
                <a:spcPct val="0"/>
              </a:spcBef>
              <a:buNone/>
              <a:defRPr/>
            </a:pPr>
            <a:r>
              <a:rPr lang="en-GB" altLang="en-US" sz="4800" b="1">
                <a:latin typeface="Arial"/>
                <a:cs typeface="Arial"/>
              </a:rPr>
              <a:t>Year 1 </a:t>
            </a:r>
            <a:endParaRPr lang="en-GB" altLang="en-US" sz="4800" b="1">
              <a:latin typeface="Arial" panose="020B0604020202020204" pitchFamily="34" charset="0"/>
              <a:cs typeface="Arial" panose="020B0604020202020204" pitchFamily="34" charset="0"/>
            </a:endParaRPr>
          </a:p>
          <a:p>
            <a:pPr algn="ctr" eaLnBrk="1" hangingPunct="1">
              <a:lnSpc>
                <a:spcPct val="100000"/>
              </a:lnSpc>
              <a:spcBef>
                <a:spcPct val="0"/>
              </a:spcBef>
              <a:buFontTx/>
              <a:buNone/>
              <a:defRPr/>
            </a:pPr>
            <a:r>
              <a:rPr lang="en-GB" altLang="en-US" sz="4800" b="1">
                <a:latin typeface="Arial" panose="020B0604020202020204" pitchFamily="34" charset="0"/>
                <a:cs typeface="Arial" panose="020B0604020202020204" pitchFamily="34" charset="0"/>
              </a:rPr>
              <a:t>Phonics Screening Check</a:t>
            </a:r>
          </a:p>
        </p:txBody>
      </p:sp>
      <p:pic>
        <p:nvPicPr>
          <p:cNvPr id="1026" name="Picture 2" descr="Phonics Card | conifers-school">
            <a:extLst>
              <a:ext uri="{FF2B5EF4-FFF2-40B4-BE49-F238E27FC236}">
                <a16:creationId xmlns:a16="http://schemas.microsoft.com/office/drawing/2014/main" id="{85E17E93-6E4F-47C6-89CC-3E67B79D8C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2799" y="2049463"/>
            <a:ext cx="3038402" cy="4292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9110607"/>
      </p:ext>
    </p:extLst>
  </p:cSld>
  <p:clrMapOvr>
    <a:masterClrMapping/>
  </p:clrMapOvr>
  <mc:AlternateContent xmlns:mc="http://schemas.openxmlformats.org/markup-compatibility/2006" xmlns:p14="http://schemas.microsoft.com/office/powerpoint/2010/main">
    <mc:Choice Requires="p14">
      <p:transition spd="slow" p14:dur="2000" advTm="15253"/>
    </mc:Choice>
    <mc:Fallback xmlns="">
      <p:transition spd="slow" advTm="1525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Box 3"/>
          <p:cNvSpPr txBox="1">
            <a:spLocks noChangeArrowheads="1"/>
          </p:cNvSpPr>
          <p:nvPr/>
        </p:nvSpPr>
        <p:spPr bwMode="auto">
          <a:xfrm>
            <a:off x="1549400" y="750888"/>
            <a:ext cx="64071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eaLnBrk="1" hangingPunct="1">
              <a:lnSpc>
                <a:spcPct val="100000"/>
              </a:lnSpc>
              <a:spcBef>
                <a:spcPct val="0"/>
              </a:spcBef>
              <a:buFontTx/>
              <a:buNone/>
              <a:defRPr/>
            </a:pPr>
            <a:r>
              <a:rPr lang="en-GB" altLang="en-US" sz="3600" b="1" u="sng">
                <a:solidFill>
                  <a:schemeClr val="accent6">
                    <a:lumMod val="75000"/>
                  </a:schemeClr>
                </a:solidFill>
                <a:latin typeface="Comic Sans MS" panose="030F0702030302020204" pitchFamily="66" charset="0"/>
                <a:cs typeface="Arial" panose="020B0604020202020204" pitchFamily="34" charset="0"/>
              </a:rPr>
              <a:t>What is Phonics?</a:t>
            </a:r>
            <a:endParaRPr lang="en-GB" altLang="en-US" sz="3600" u="sng">
              <a:solidFill>
                <a:schemeClr val="accent6">
                  <a:lumMod val="75000"/>
                </a:schemeClr>
              </a:solidFill>
              <a:latin typeface="Comic Sans MS" panose="030F0702030302020204" pitchFamily="66" charset="0"/>
              <a:cs typeface="Arial" panose="020B0604020202020204" pitchFamily="34" charset="0"/>
            </a:endParaRPr>
          </a:p>
        </p:txBody>
      </p:sp>
      <p:sp>
        <p:nvSpPr>
          <p:cNvPr id="3075" name="TextBox 6"/>
          <p:cNvSpPr txBox="1">
            <a:spLocks noChangeArrowheads="1"/>
          </p:cNvSpPr>
          <p:nvPr/>
        </p:nvSpPr>
        <p:spPr bwMode="auto">
          <a:xfrm>
            <a:off x="398463" y="1285875"/>
            <a:ext cx="8501062" cy="6795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spcBef>
                <a:spcPct val="0"/>
              </a:spcBef>
              <a:buFontTx/>
              <a:buNone/>
            </a:pPr>
            <a:endParaRPr lang="en-GB" altLang="en-US" sz="2400"/>
          </a:p>
          <a:p>
            <a:pPr marL="342900" indent="-342900" eaLnBrk="1" hangingPunct="1">
              <a:spcBef>
                <a:spcPct val="0"/>
              </a:spcBef>
            </a:pPr>
            <a:r>
              <a:rPr lang="en-GB" altLang="en-US" sz="2400">
                <a:latin typeface="Comic Sans MS" panose="030F0702030302020204" pitchFamily="66" charset="0"/>
                <a:cs typeface="Arial" panose="020B0604020202020204" pitchFamily="34" charset="0"/>
              </a:rPr>
              <a:t>Children begin to learn phonics (sounds) in the Early Years; both Nursery and Reception. They then continue to learn phonics in Year 1 and year 2 (if necessary). </a:t>
            </a:r>
          </a:p>
          <a:p>
            <a:pPr marL="342900" indent="-342900" eaLnBrk="1" hangingPunct="1">
              <a:spcBef>
                <a:spcPct val="0"/>
              </a:spcBef>
            </a:pPr>
            <a:endParaRPr lang="en-GB" altLang="en-US" sz="2400">
              <a:latin typeface="Comic Sans MS" panose="030F0702030302020204" pitchFamily="66" charset="0"/>
              <a:cs typeface="Arial" panose="020B0604020202020204" pitchFamily="34" charset="0"/>
            </a:endParaRPr>
          </a:p>
          <a:p>
            <a:pPr marL="342900" indent="-342900" eaLnBrk="1" hangingPunct="1">
              <a:spcBef>
                <a:spcPct val="0"/>
              </a:spcBef>
            </a:pPr>
            <a:r>
              <a:rPr lang="en-GB" altLang="en-US" sz="2400">
                <a:latin typeface="Comic Sans MS" panose="030F0702030302020204" pitchFamily="66" charset="0"/>
                <a:cs typeface="Arial" panose="020B0604020202020204" pitchFamily="34" charset="0"/>
              </a:rPr>
              <a:t>We use the Little </a:t>
            </a:r>
            <a:r>
              <a:rPr lang="en-GB" altLang="en-US" sz="2400" err="1">
                <a:latin typeface="Comic Sans MS" panose="030F0702030302020204" pitchFamily="66" charset="0"/>
                <a:cs typeface="Arial" panose="020B0604020202020204" pitchFamily="34" charset="0"/>
              </a:rPr>
              <a:t>Wandle</a:t>
            </a:r>
            <a:r>
              <a:rPr lang="en-GB" altLang="en-US" sz="2400">
                <a:latin typeface="Comic Sans MS" panose="030F0702030302020204" pitchFamily="66" charset="0"/>
                <a:cs typeface="Arial" panose="020B0604020202020204" pitchFamily="34" charset="0"/>
              </a:rPr>
              <a:t> programme to teach children phonics.</a:t>
            </a:r>
          </a:p>
          <a:p>
            <a:pPr marL="342900" indent="-342900" eaLnBrk="1" hangingPunct="1">
              <a:spcBef>
                <a:spcPct val="0"/>
              </a:spcBef>
            </a:pPr>
            <a:endParaRPr lang="en-GB" altLang="en-US" sz="2400">
              <a:latin typeface="Comic Sans MS" panose="030F0702030302020204" pitchFamily="66" charset="0"/>
              <a:cs typeface="Arial" panose="020B0604020202020204" pitchFamily="34" charset="0"/>
            </a:endParaRPr>
          </a:p>
          <a:p>
            <a:pPr marL="342900" indent="-342900" eaLnBrk="1" hangingPunct="1">
              <a:lnSpc>
                <a:spcPct val="100000"/>
              </a:lnSpc>
              <a:spcBef>
                <a:spcPct val="0"/>
              </a:spcBef>
            </a:pPr>
            <a:r>
              <a:rPr lang="en-GB" altLang="en-US" sz="2400">
                <a:latin typeface="Comic Sans MS" panose="030F0702030302020204" pitchFamily="66" charset="0"/>
                <a:cs typeface="Arial" panose="020B0604020202020204" pitchFamily="34" charset="0"/>
              </a:rPr>
              <a:t>Once children begin to blend sounds together, they use this knowledge to read words.</a:t>
            </a:r>
          </a:p>
          <a:p>
            <a:pPr marL="342900" indent="-342900" eaLnBrk="1" hangingPunct="1">
              <a:lnSpc>
                <a:spcPct val="100000"/>
              </a:lnSpc>
              <a:spcBef>
                <a:spcPct val="0"/>
              </a:spcBef>
            </a:pPr>
            <a:endParaRPr lang="en-GB" altLang="en-US" sz="2400">
              <a:latin typeface="Comic Sans MS" panose="030F0702030302020204" pitchFamily="66" charset="0"/>
              <a:cs typeface="Arial" panose="020B0604020202020204" pitchFamily="34" charset="0"/>
            </a:endParaRPr>
          </a:p>
          <a:p>
            <a:pPr marL="342900" indent="-342900" eaLnBrk="1" hangingPunct="1">
              <a:lnSpc>
                <a:spcPct val="100000"/>
              </a:lnSpc>
              <a:spcBef>
                <a:spcPct val="0"/>
              </a:spcBef>
            </a:pPr>
            <a:r>
              <a:rPr lang="en-GB" altLang="en-US" sz="2400">
                <a:latin typeface="Comic Sans MS" panose="030F0702030302020204" pitchFamily="66" charset="0"/>
                <a:cs typeface="Arial" panose="020B0604020202020204" pitchFamily="34" charset="0"/>
              </a:rPr>
              <a:t>Once a child’s reading has progressed, they develop segmenting for writing skills; breaking a word up into sounds to spell.</a:t>
            </a:r>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r>
              <a:rPr lang="en-GB" altLang="en-US" sz="1800"/>
              <a:t> </a:t>
            </a:r>
          </a:p>
          <a:p>
            <a:pPr eaLnBrk="1" hangingPunct="1">
              <a:spcBef>
                <a:spcPct val="0"/>
              </a:spcBef>
              <a:buFontTx/>
              <a:buNone/>
            </a:pPr>
            <a:endParaRPr lang="en-GB" altLang="en-US" sz="1800"/>
          </a:p>
          <a:p>
            <a:pPr eaLnBrk="1" hangingPunct="1">
              <a:lnSpc>
                <a:spcPct val="100000"/>
              </a:lnSpc>
              <a:spcBef>
                <a:spcPct val="0"/>
              </a:spcBef>
              <a:buFontTx/>
              <a:buNone/>
            </a:pPr>
            <a:r>
              <a:rPr lang="en-GB" altLang="en-US" sz="1800"/>
              <a:t> </a:t>
            </a:r>
          </a:p>
          <a:p>
            <a:pPr eaLnBrk="1" hangingPunct="1">
              <a:lnSpc>
                <a:spcPct val="100000"/>
              </a:lnSpc>
              <a:spcBef>
                <a:spcPct val="0"/>
              </a:spcBef>
              <a:buFontTx/>
              <a:buNone/>
            </a:pPr>
            <a:r>
              <a:rPr lang="en-GB" altLang="en-US" sz="1800"/>
              <a:t> </a:t>
            </a:r>
          </a:p>
          <a:p>
            <a:pPr eaLnBrk="1" hangingPunct="1">
              <a:lnSpc>
                <a:spcPct val="100000"/>
              </a:lnSpc>
              <a:spcBef>
                <a:spcPct val="0"/>
              </a:spcBef>
              <a:buFontTx/>
              <a:buNone/>
            </a:pPr>
            <a:endParaRPr lang="en-GB" altLang="en-US" sz="1800"/>
          </a:p>
        </p:txBody>
      </p:sp>
    </p:spTree>
  </p:cSld>
  <p:clrMapOvr>
    <a:masterClrMapping/>
  </p:clrMapOvr>
  <p:transition spd="slow" advTm="21589"/>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Box 3"/>
          <p:cNvSpPr txBox="1">
            <a:spLocks noChangeArrowheads="1"/>
          </p:cNvSpPr>
          <p:nvPr/>
        </p:nvSpPr>
        <p:spPr bwMode="auto">
          <a:xfrm>
            <a:off x="0" y="359527"/>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eaLnBrk="1" hangingPunct="1">
              <a:lnSpc>
                <a:spcPct val="100000"/>
              </a:lnSpc>
              <a:spcBef>
                <a:spcPct val="0"/>
              </a:spcBef>
              <a:buFontTx/>
              <a:buNone/>
              <a:defRPr/>
            </a:pPr>
            <a:r>
              <a:rPr lang="en-GB" altLang="en-US" b="1" u="sng">
                <a:solidFill>
                  <a:schemeClr val="accent6">
                    <a:lumMod val="75000"/>
                  </a:schemeClr>
                </a:solidFill>
                <a:latin typeface="Comic Sans MS" panose="030F0702030302020204" pitchFamily="66" charset="0"/>
                <a:cs typeface="Arial" panose="020B0604020202020204" pitchFamily="34" charset="0"/>
              </a:rPr>
              <a:t>What is the Phonics Screening Check?</a:t>
            </a:r>
            <a:endParaRPr lang="en-GB" altLang="en-US" u="sng">
              <a:solidFill>
                <a:schemeClr val="accent6">
                  <a:lumMod val="75000"/>
                </a:schemeClr>
              </a:solidFill>
              <a:latin typeface="Comic Sans MS" panose="030F0702030302020204" pitchFamily="66" charset="0"/>
              <a:cs typeface="Arial" panose="020B0604020202020204" pitchFamily="34" charset="0"/>
            </a:endParaRPr>
          </a:p>
        </p:txBody>
      </p:sp>
      <p:sp>
        <p:nvSpPr>
          <p:cNvPr id="4100" name="TextBox 6"/>
          <p:cNvSpPr txBox="1">
            <a:spLocks noChangeArrowheads="1"/>
          </p:cNvSpPr>
          <p:nvPr/>
        </p:nvSpPr>
        <p:spPr bwMode="auto">
          <a:xfrm>
            <a:off x="306388" y="1063877"/>
            <a:ext cx="8072437"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GB" altLang="en-US" sz="1600" dirty="0">
                <a:latin typeface="Arial" panose="020B0604020202020204" pitchFamily="34" charset="0"/>
                <a:cs typeface="Arial" panose="020B0604020202020204" pitchFamily="34" charset="0"/>
              </a:rPr>
              <a:t>The DfE  announced that all children in Year 1, in England, would be taking part in a statutory Phonics Screening Check. This has continued each year. This usually takes place in the second week of term 6.</a:t>
            </a:r>
          </a:p>
          <a:p>
            <a:pPr eaLnBrk="1" hangingPunct="1">
              <a:lnSpc>
                <a:spcPct val="100000"/>
              </a:lnSpc>
              <a:spcBef>
                <a:spcPct val="0"/>
              </a:spcBef>
              <a:buFontTx/>
              <a:buNone/>
              <a:defRPr/>
            </a:pPr>
            <a:endParaRPr lang="en-GB" altLang="en-US" sz="2400" dirty="0">
              <a:latin typeface="Arial" panose="020B0604020202020204" pitchFamily="34" charset="0"/>
              <a:cs typeface="Arial" panose="020B0604020202020204" pitchFamily="34" charset="0"/>
            </a:endParaRPr>
          </a:p>
          <a:p>
            <a:pPr marL="342900" indent="-342900" eaLnBrk="1" hangingPunct="1">
              <a:lnSpc>
                <a:spcPct val="100000"/>
              </a:lnSpc>
              <a:spcBef>
                <a:spcPct val="0"/>
              </a:spcBef>
              <a:defRPr/>
            </a:pPr>
            <a:r>
              <a:rPr lang="en-US" altLang="en-US" sz="2400" dirty="0">
                <a:latin typeface="Comic Sans MS" panose="030F0702030302020204" pitchFamily="66" charset="0"/>
                <a:cs typeface="Arial" panose="020B0604020202020204" pitchFamily="34" charset="0"/>
              </a:rPr>
              <a:t>The Phonics Screening Check is designed to confirm whether individual children have learnt sufficient phonic decoding and blending skills to an appropriate standard.</a:t>
            </a:r>
            <a:r>
              <a:rPr lang="en-GB" altLang="en-US" sz="2400" dirty="0">
                <a:latin typeface="Comic Sans MS" panose="030F0702030302020204" pitchFamily="66" charset="0"/>
                <a:cs typeface="Arial" panose="020B0604020202020204" pitchFamily="34" charset="0"/>
              </a:rPr>
              <a:t> </a:t>
            </a:r>
          </a:p>
          <a:p>
            <a:pPr marL="342900" indent="-342900" eaLnBrk="1" hangingPunct="1">
              <a:lnSpc>
                <a:spcPct val="100000"/>
              </a:lnSpc>
              <a:spcBef>
                <a:spcPct val="0"/>
              </a:spcBef>
              <a:defRPr/>
            </a:pPr>
            <a:r>
              <a:rPr lang="en-GB" altLang="en-US" sz="2400" dirty="0">
                <a:latin typeface="Comic Sans MS" panose="030F0702030302020204" pitchFamily="66" charset="0"/>
                <a:cs typeface="Arial" panose="020B0604020202020204" pitchFamily="34" charset="0"/>
              </a:rPr>
              <a:t>Passing the phonic screening check does not mean your child is a fluent reader.</a:t>
            </a:r>
          </a:p>
          <a:p>
            <a:pPr marL="342900" indent="-342900" eaLnBrk="1" hangingPunct="1">
              <a:lnSpc>
                <a:spcPct val="100000"/>
              </a:lnSpc>
              <a:spcBef>
                <a:spcPct val="0"/>
              </a:spcBef>
              <a:defRPr/>
            </a:pPr>
            <a:r>
              <a:rPr lang="en-GB" altLang="en-US" sz="2400" dirty="0">
                <a:latin typeface="Comic Sans MS" panose="030F0702030302020204" pitchFamily="66" charset="0"/>
                <a:cs typeface="Arial" panose="020B0604020202020204" pitchFamily="34" charset="0"/>
              </a:rPr>
              <a:t>They will continue phonics lessons and regular reading sessions.</a:t>
            </a:r>
            <a:endParaRPr lang="en-US" altLang="en-US" sz="2400" dirty="0">
              <a:latin typeface="Comic Sans MS" panose="030F0702030302020204" pitchFamily="66" charset="0"/>
              <a:cs typeface="Arial" panose="020B0604020202020204" pitchFamily="34" charset="0"/>
            </a:endParaRPr>
          </a:p>
          <a:p>
            <a:pPr eaLnBrk="1" hangingPunct="1">
              <a:lnSpc>
                <a:spcPct val="100000"/>
              </a:lnSpc>
              <a:spcBef>
                <a:spcPct val="0"/>
              </a:spcBef>
              <a:buFontTx/>
              <a:buNone/>
              <a:defRPr/>
            </a:pPr>
            <a:endParaRPr lang="en-US" altLang="en-US" sz="1800" dirty="0"/>
          </a:p>
          <a:p>
            <a:pPr eaLnBrk="1" hangingPunct="1">
              <a:lnSpc>
                <a:spcPct val="100000"/>
              </a:lnSpc>
              <a:spcBef>
                <a:spcPct val="0"/>
              </a:spcBef>
              <a:buFontTx/>
              <a:buNone/>
              <a:defRPr/>
            </a:pPr>
            <a:r>
              <a:rPr lang="en-GB" altLang="en-US" sz="1800" dirty="0"/>
              <a:t> </a:t>
            </a:r>
          </a:p>
        </p:txBody>
      </p:sp>
    </p:spTree>
  </p:cSld>
  <p:clrMapOvr>
    <a:masterClrMapping/>
  </p:clrMapOvr>
  <p:transition spd="slow" advTm="26194"/>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Box 3"/>
          <p:cNvSpPr txBox="1">
            <a:spLocks noChangeArrowheads="1"/>
          </p:cNvSpPr>
          <p:nvPr/>
        </p:nvSpPr>
        <p:spPr bwMode="auto">
          <a:xfrm>
            <a:off x="873125" y="257175"/>
            <a:ext cx="74549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eaLnBrk="1" hangingPunct="1">
              <a:lnSpc>
                <a:spcPct val="100000"/>
              </a:lnSpc>
              <a:spcBef>
                <a:spcPct val="0"/>
              </a:spcBef>
              <a:buFontTx/>
              <a:buNone/>
              <a:defRPr/>
            </a:pPr>
            <a:r>
              <a:rPr lang="en-GB" altLang="en-US" sz="3200" b="1" u="sng">
                <a:solidFill>
                  <a:schemeClr val="accent6">
                    <a:lumMod val="75000"/>
                  </a:schemeClr>
                </a:solidFill>
                <a:latin typeface="Comic Sans MS" panose="030F0702030302020204" pitchFamily="66" charset="0"/>
                <a:cs typeface="Arial" panose="020B0604020202020204" pitchFamily="34" charset="0"/>
              </a:rPr>
              <a:t>What happens during the check?</a:t>
            </a:r>
          </a:p>
          <a:p>
            <a:pPr algn="ctr" eaLnBrk="1" hangingPunct="1">
              <a:lnSpc>
                <a:spcPct val="100000"/>
              </a:lnSpc>
              <a:spcBef>
                <a:spcPct val="0"/>
              </a:spcBef>
              <a:buFontTx/>
              <a:buNone/>
              <a:defRPr/>
            </a:pPr>
            <a:endParaRPr lang="en-GB" altLang="en-US" sz="3200">
              <a:solidFill>
                <a:srgbClr val="FF0000"/>
              </a:solidFill>
              <a:latin typeface="Arial" charset="0"/>
              <a:cs typeface="Arial" charset="0"/>
            </a:endParaRPr>
          </a:p>
        </p:txBody>
      </p:sp>
      <p:sp>
        <p:nvSpPr>
          <p:cNvPr id="7171" name="TextBox 3"/>
          <p:cNvSpPr txBox="1">
            <a:spLocks noChangeArrowheads="1"/>
          </p:cNvSpPr>
          <p:nvPr/>
        </p:nvSpPr>
        <p:spPr bwMode="auto">
          <a:xfrm>
            <a:off x="369889" y="1445836"/>
            <a:ext cx="7500937" cy="6124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342900" indent="-342900" eaLnBrk="1" hangingPunct="1">
              <a:lnSpc>
                <a:spcPct val="100000"/>
              </a:lnSpc>
              <a:spcBef>
                <a:spcPct val="0"/>
              </a:spcBef>
            </a:pPr>
            <a:r>
              <a:rPr lang="en-GB" altLang="en-US" sz="2400">
                <a:latin typeface="Comic Sans MS" panose="030F0702030302020204" pitchFamily="66" charset="0"/>
                <a:cs typeface="Arial" panose="020B0604020202020204" pitchFamily="34" charset="0"/>
              </a:rPr>
              <a:t>The check contains 40 words.</a:t>
            </a:r>
          </a:p>
          <a:p>
            <a:pPr marL="342900" indent="-342900" eaLnBrk="1" hangingPunct="1">
              <a:lnSpc>
                <a:spcPct val="100000"/>
              </a:lnSpc>
              <a:spcBef>
                <a:spcPct val="0"/>
              </a:spcBef>
            </a:pPr>
            <a:endParaRPr lang="en-GB" altLang="en-US" sz="2400">
              <a:latin typeface="Comic Sans MS" panose="030F0702030302020204" pitchFamily="66" charset="0"/>
              <a:cs typeface="Arial" panose="020B0604020202020204" pitchFamily="34" charset="0"/>
            </a:endParaRPr>
          </a:p>
          <a:p>
            <a:pPr marL="342900" indent="-342900" eaLnBrk="1" hangingPunct="1">
              <a:lnSpc>
                <a:spcPct val="100000"/>
              </a:lnSpc>
              <a:spcBef>
                <a:spcPct val="0"/>
              </a:spcBef>
            </a:pPr>
            <a:r>
              <a:rPr lang="en-GB" altLang="en-US" sz="2400">
                <a:latin typeface="Comic Sans MS" panose="030F0702030302020204" pitchFamily="66" charset="0"/>
                <a:cs typeface="Arial" panose="020B0604020202020204" pitchFamily="34" charset="0"/>
              </a:rPr>
              <a:t>Each child will sit one to one and read each</a:t>
            </a:r>
          </a:p>
          <a:p>
            <a:pPr marL="342900" indent="-342900" eaLnBrk="1" hangingPunct="1">
              <a:lnSpc>
                <a:spcPct val="100000"/>
              </a:lnSpc>
              <a:spcBef>
                <a:spcPct val="0"/>
              </a:spcBef>
            </a:pPr>
            <a:r>
              <a:rPr lang="en-GB" altLang="en-US" sz="2400">
                <a:latin typeface="Comic Sans MS" panose="030F0702030302020204" pitchFamily="66" charset="0"/>
                <a:cs typeface="Arial" panose="020B0604020202020204" pitchFamily="34" charset="0"/>
              </a:rPr>
              <a:t> word aloud to their teacher.</a:t>
            </a:r>
          </a:p>
          <a:p>
            <a:pPr marL="342900" indent="-342900" eaLnBrk="1" hangingPunct="1">
              <a:lnSpc>
                <a:spcPct val="100000"/>
              </a:lnSpc>
              <a:spcBef>
                <a:spcPct val="0"/>
              </a:spcBef>
            </a:pPr>
            <a:endParaRPr lang="en-GB" altLang="en-US" sz="2400">
              <a:latin typeface="Comic Sans MS" panose="030F0702030302020204" pitchFamily="66" charset="0"/>
              <a:cs typeface="Arial" panose="020B0604020202020204" pitchFamily="34" charset="0"/>
            </a:endParaRPr>
          </a:p>
          <a:p>
            <a:pPr marL="342900" indent="-342900" eaLnBrk="1" hangingPunct="1">
              <a:lnSpc>
                <a:spcPct val="100000"/>
              </a:lnSpc>
              <a:spcBef>
                <a:spcPct val="0"/>
              </a:spcBef>
            </a:pPr>
            <a:r>
              <a:rPr lang="en-GB" altLang="en-US" sz="2400">
                <a:latin typeface="Comic Sans MS" panose="030F0702030302020204" pitchFamily="66" charset="0"/>
                <a:cs typeface="Arial" panose="020B0604020202020204" pitchFamily="34" charset="0"/>
              </a:rPr>
              <a:t>The check will take approximately 4-10 minutes per child although all children are different and will complete the check at their own pace. The check can take place over more than one day if necessary. </a:t>
            </a:r>
          </a:p>
          <a:p>
            <a:pPr marL="342900" indent="-342900" eaLnBrk="1" hangingPunct="1">
              <a:lnSpc>
                <a:spcPct val="100000"/>
              </a:lnSpc>
              <a:spcBef>
                <a:spcPct val="0"/>
              </a:spcBef>
            </a:pPr>
            <a:endParaRPr lang="en-GB" altLang="en-US" sz="2400">
              <a:latin typeface="Comic Sans MS" panose="030F0702030302020204" pitchFamily="66" charset="0"/>
              <a:cs typeface="Arial" panose="020B0604020202020204" pitchFamily="34" charset="0"/>
            </a:endParaRPr>
          </a:p>
          <a:p>
            <a:pPr marL="342900" indent="-342900" eaLnBrk="1" hangingPunct="1">
              <a:lnSpc>
                <a:spcPct val="100000"/>
              </a:lnSpc>
              <a:spcBef>
                <a:spcPct val="0"/>
              </a:spcBef>
            </a:pPr>
            <a:r>
              <a:rPr lang="en-GB" altLang="en-US" sz="2400">
                <a:latin typeface="Comic Sans MS" panose="030F0702030302020204" pitchFamily="66" charset="0"/>
                <a:cs typeface="Arial" panose="020B0604020202020204" pitchFamily="34" charset="0"/>
              </a:rPr>
              <a:t>The list of words the children read is a combination of 20 real words and 20 pseudo words (nonsense words).</a:t>
            </a:r>
          </a:p>
          <a:p>
            <a:pPr eaLnBrk="1" hangingPunct="1">
              <a:lnSpc>
                <a:spcPct val="100000"/>
              </a:lnSpc>
              <a:spcBef>
                <a:spcPct val="0"/>
              </a:spcBef>
              <a:buFontTx/>
              <a:buNone/>
            </a:pPr>
            <a:endParaRPr lang="en-GB" altLang="en-US" sz="2400">
              <a:latin typeface="Arial" panose="020B0604020202020204" pitchFamily="34" charset="0"/>
              <a:cs typeface="Arial" panose="020B0604020202020204" pitchFamily="34" charset="0"/>
            </a:endParaRPr>
          </a:p>
          <a:p>
            <a:pPr algn="ctr" eaLnBrk="1" hangingPunct="1">
              <a:lnSpc>
                <a:spcPct val="100000"/>
              </a:lnSpc>
              <a:spcBef>
                <a:spcPct val="0"/>
              </a:spcBef>
              <a:buFontTx/>
              <a:buNone/>
            </a:pPr>
            <a:endParaRPr lang="en-GB" altLang="en-US" sz="3200">
              <a:solidFill>
                <a:srgbClr val="FF0000"/>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2"/>
          <a:stretch>
            <a:fillRect/>
          </a:stretch>
        </p:blipFill>
        <p:spPr>
          <a:xfrm>
            <a:off x="6989365" y="1445836"/>
            <a:ext cx="1998225" cy="18801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6205"/>
    </mc:Choice>
    <mc:Fallback xmlns="">
      <p:transition spd="slow" advTm="462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3"/>
          <p:cNvSpPr txBox="1">
            <a:spLocks noChangeArrowheads="1"/>
          </p:cNvSpPr>
          <p:nvPr/>
        </p:nvSpPr>
        <p:spPr bwMode="auto">
          <a:xfrm>
            <a:off x="1368425" y="714375"/>
            <a:ext cx="640715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200" b="1">
                <a:latin typeface="Comic Sans MS" panose="030F0702030302020204" pitchFamily="66" charset="0"/>
                <a:cs typeface="Arial" panose="020B0604020202020204" pitchFamily="34" charset="0"/>
              </a:rPr>
              <a:t>Example of the Real Words:</a:t>
            </a:r>
          </a:p>
          <a:p>
            <a:pPr algn="ctr" eaLnBrk="1" hangingPunct="1">
              <a:lnSpc>
                <a:spcPct val="100000"/>
              </a:lnSpc>
              <a:spcBef>
                <a:spcPct val="0"/>
              </a:spcBef>
              <a:buFontTx/>
              <a:buNone/>
            </a:pPr>
            <a:endParaRPr lang="en-GB" altLang="en-US" sz="3200">
              <a:solidFill>
                <a:srgbClr val="FF0000"/>
              </a:solidFill>
              <a:latin typeface="Arial" panose="020B0604020202020204" pitchFamily="34" charset="0"/>
              <a:cs typeface="Arial" panose="020B0604020202020204" pitchFamily="34" charset="0"/>
            </a:endParaRPr>
          </a:p>
        </p:txBody>
      </p:sp>
      <p:pic>
        <p:nvPicPr>
          <p:cNvPr id="819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613" y="1476375"/>
            <a:ext cx="3232149" cy="4713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5" descr="Image result for Phonics check real word examples"/>
          <p:cNvPicPr>
            <a:picLocks noChangeAspect="1" noChangeArrowheads="1"/>
          </p:cNvPicPr>
          <p:nvPr/>
        </p:nvPicPr>
        <p:blipFill>
          <a:blip r:embed="rId3">
            <a:extLst>
              <a:ext uri="{28A0092B-C50C-407E-A947-70E740481C1C}">
                <a14:useLocalDpi xmlns:a14="http://schemas.microsoft.com/office/drawing/2010/main" val="0"/>
              </a:ext>
            </a:extLst>
          </a:blip>
          <a:srcRect l="20233" t="11214" r="20500" b="6001"/>
          <a:stretch>
            <a:fillRect/>
          </a:stretch>
        </p:blipFill>
        <p:spPr bwMode="auto">
          <a:xfrm>
            <a:off x="4984751" y="1476375"/>
            <a:ext cx="3374304" cy="4713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30114"/>
    </mc:Choice>
    <mc:Fallback xmlns="">
      <p:transition spd="slow" advTm="3011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Box 3"/>
          <p:cNvSpPr txBox="1">
            <a:spLocks noChangeArrowheads="1"/>
          </p:cNvSpPr>
          <p:nvPr/>
        </p:nvSpPr>
        <p:spPr bwMode="auto">
          <a:xfrm>
            <a:off x="714375" y="857250"/>
            <a:ext cx="7715250" cy="5139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eaLnBrk="1" hangingPunct="1">
              <a:lnSpc>
                <a:spcPct val="100000"/>
              </a:lnSpc>
              <a:spcBef>
                <a:spcPct val="0"/>
              </a:spcBef>
              <a:buFontTx/>
              <a:buNone/>
              <a:defRPr/>
            </a:pPr>
            <a:r>
              <a:rPr lang="en-GB" altLang="en-US" sz="3200" b="1" u="sng">
                <a:solidFill>
                  <a:schemeClr val="accent6">
                    <a:lumMod val="75000"/>
                  </a:schemeClr>
                </a:solidFill>
                <a:latin typeface="Comic Sans MS" panose="030F0702030302020204" pitchFamily="66" charset="0"/>
                <a:cs typeface="Arial" panose="020B0604020202020204" pitchFamily="34" charset="0"/>
              </a:rPr>
              <a:t>Pseudo Words (Nonsense Words)</a:t>
            </a:r>
          </a:p>
          <a:p>
            <a:pPr algn="ctr" eaLnBrk="1" hangingPunct="1">
              <a:lnSpc>
                <a:spcPct val="100000"/>
              </a:lnSpc>
              <a:spcBef>
                <a:spcPct val="0"/>
              </a:spcBef>
              <a:buFontTx/>
              <a:buNone/>
              <a:defRPr/>
            </a:pPr>
            <a:endParaRPr lang="en-GB" altLang="en-US">
              <a:latin typeface="Comic Sans MS" panose="030F0702030302020204" pitchFamily="66" charset="0"/>
              <a:cs typeface="Arial" panose="020B0604020202020204" pitchFamily="34" charset="0"/>
            </a:endParaRPr>
          </a:p>
          <a:p>
            <a:pPr marL="457200" indent="-457200" eaLnBrk="1" hangingPunct="1">
              <a:lnSpc>
                <a:spcPct val="100000"/>
              </a:lnSpc>
              <a:spcBef>
                <a:spcPct val="0"/>
              </a:spcBef>
              <a:defRPr/>
            </a:pPr>
            <a:r>
              <a:rPr lang="en-GB" altLang="en-US" sz="2400">
                <a:latin typeface="Comic Sans MS" panose="030F0702030302020204" pitchFamily="66" charset="0"/>
                <a:cs typeface="Arial" panose="020B0604020202020204" pitchFamily="34" charset="0"/>
              </a:rPr>
              <a:t>The pseudo words will be shown to your child with a picture of a monster. This provides the children with a context for the pseudo word which is independent from any existing vocabulary they may have.</a:t>
            </a:r>
          </a:p>
          <a:p>
            <a:pPr marL="457200" indent="-457200" eaLnBrk="1" hangingPunct="1">
              <a:lnSpc>
                <a:spcPct val="100000"/>
              </a:lnSpc>
              <a:spcBef>
                <a:spcPct val="0"/>
              </a:spcBef>
              <a:defRPr/>
            </a:pPr>
            <a:endParaRPr lang="en-GB" altLang="en-US">
              <a:latin typeface="Comic Sans MS" panose="030F0702030302020204" pitchFamily="66" charset="0"/>
              <a:cs typeface="Arial" panose="020B0604020202020204" pitchFamily="34" charset="0"/>
            </a:endParaRPr>
          </a:p>
          <a:p>
            <a:pPr marL="457200" indent="-457200" eaLnBrk="1" hangingPunct="1">
              <a:lnSpc>
                <a:spcPct val="100000"/>
              </a:lnSpc>
              <a:spcBef>
                <a:spcPct val="0"/>
              </a:spcBef>
              <a:defRPr/>
            </a:pPr>
            <a:r>
              <a:rPr lang="en-GB" altLang="en-US" sz="2400">
                <a:latin typeface="Comic Sans MS" panose="030F0702030302020204" pitchFamily="66" charset="0"/>
                <a:cs typeface="Arial" panose="020B0604020202020204" pitchFamily="34" charset="0"/>
              </a:rPr>
              <a:t>Pseudo words are included because they will be new to all pupils. They do not favour children with a good vocabulary knowledge or visual memory of words. It is purely to assess their ability to phonetically decode.</a:t>
            </a:r>
          </a:p>
        </p:txBody>
      </p:sp>
      <p:pic>
        <p:nvPicPr>
          <p:cNvPr id="921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86613" y="-720725"/>
            <a:ext cx="2528887" cy="357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48195"/>
    </mc:Choice>
    <mc:Fallback xmlns="">
      <p:transition spd="slow" advTm="4819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Box 3"/>
          <p:cNvSpPr txBox="1">
            <a:spLocks noChangeArrowheads="1"/>
          </p:cNvSpPr>
          <p:nvPr/>
        </p:nvSpPr>
        <p:spPr bwMode="auto">
          <a:xfrm>
            <a:off x="1336676" y="198855"/>
            <a:ext cx="640715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200" b="1">
                <a:latin typeface="Comic Sans MS" panose="030F0702030302020204" pitchFamily="66" charset="0"/>
                <a:cs typeface="Arial" panose="020B0604020202020204" pitchFamily="34" charset="0"/>
              </a:rPr>
              <a:t>Example of the monster words:</a:t>
            </a:r>
          </a:p>
          <a:p>
            <a:pPr algn="ctr" eaLnBrk="1" hangingPunct="1">
              <a:lnSpc>
                <a:spcPct val="100000"/>
              </a:lnSpc>
              <a:spcBef>
                <a:spcPct val="0"/>
              </a:spcBef>
              <a:buFontTx/>
              <a:buNone/>
            </a:pPr>
            <a:endParaRPr lang="en-GB" altLang="en-US" sz="3200">
              <a:solidFill>
                <a:srgbClr val="FF0000"/>
              </a:solidFill>
              <a:latin typeface="Arial" panose="020B0604020202020204" pitchFamily="34" charset="0"/>
              <a:cs typeface="Arial" panose="020B0604020202020204" pitchFamily="34" charset="0"/>
            </a:endParaRPr>
          </a:p>
        </p:txBody>
      </p:sp>
      <p:pic>
        <p:nvPicPr>
          <p:cNvPr id="11268" name="Picture 6" descr="Image result for Phonics check"/>
          <p:cNvPicPr>
            <a:picLocks noChangeAspect="1" noChangeArrowheads="1"/>
          </p:cNvPicPr>
          <p:nvPr/>
        </p:nvPicPr>
        <p:blipFill>
          <a:blip r:embed="rId3">
            <a:extLst>
              <a:ext uri="{28A0092B-C50C-407E-A947-70E740481C1C}">
                <a14:useLocalDpi xmlns:a14="http://schemas.microsoft.com/office/drawing/2010/main" val="0"/>
              </a:ext>
            </a:extLst>
          </a:blip>
          <a:srcRect l="20279" t="12041" r="19965" b="5573"/>
          <a:stretch>
            <a:fillRect/>
          </a:stretch>
        </p:blipFill>
        <p:spPr bwMode="auto">
          <a:xfrm>
            <a:off x="4675188" y="1438275"/>
            <a:ext cx="3554412" cy="490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7"/>
          <p:cNvPicPr>
            <a:picLocks noChangeAspect="1" noChangeArrowheads="1"/>
          </p:cNvPicPr>
          <p:nvPr/>
        </p:nvPicPr>
        <p:blipFill>
          <a:blip r:embed="rId4">
            <a:extLst>
              <a:ext uri="{28A0092B-C50C-407E-A947-70E740481C1C}">
                <a14:useLocalDpi xmlns:a14="http://schemas.microsoft.com/office/drawing/2010/main" val="0"/>
              </a:ext>
            </a:extLst>
          </a:blip>
          <a:srcRect t="2179"/>
          <a:stretch>
            <a:fillRect/>
          </a:stretch>
        </p:blipFill>
        <p:spPr bwMode="auto">
          <a:xfrm>
            <a:off x="747713" y="1438275"/>
            <a:ext cx="3375025" cy="473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22738"/>
    </mc:Choice>
    <mc:Fallback xmlns="">
      <p:transition spd="slow" advTm="227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26413" y="6343650"/>
            <a:ext cx="938212"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063" y="1130300"/>
            <a:ext cx="5988050" cy="5480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flipV="1">
            <a:off x="5511800" y="4546600"/>
            <a:ext cx="1441450" cy="677863"/>
          </a:xfrm>
          <a:prstGeom prst="straightConnector1">
            <a:avLst/>
          </a:prstGeom>
          <a:ln w="28575">
            <a:tailEnd type="triangle"/>
          </a:ln>
        </p:spPr>
        <p:style>
          <a:lnRef idx="3">
            <a:schemeClr val="dk1"/>
          </a:lnRef>
          <a:fillRef idx="0">
            <a:schemeClr val="dk1"/>
          </a:fillRef>
          <a:effectRef idx="2">
            <a:schemeClr val="dk1"/>
          </a:effectRef>
          <a:fontRef idx="minor">
            <a:schemeClr val="tx1"/>
          </a:fontRef>
        </p:style>
      </p:cxnSp>
      <p:cxnSp>
        <p:nvCxnSpPr>
          <p:cNvPr id="7" name="Straight Arrow Connector 6"/>
          <p:cNvCxnSpPr/>
          <p:nvPr/>
        </p:nvCxnSpPr>
        <p:spPr>
          <a:xfrm flipH="1">
            <a:off x="4922004" y="3425825"/>
            <a:ext cx="2140533" cy="934463"/>
          </a:xfrm>
          <a:prstGeom prst="straightConnector1">
            <a:avLst/>
          </a:prstGeom>
          <a:ln w="28575">
            <a:tailEnd type="triangle"/>
          </a:ln>
        </p:spPr>
        <p:style>
          <a:lnRef idx="3">
            <a:schemeClr val="dk1"/>
          </a:lnRef>
          <a:fillRef idx="0">
            <a:schemeClr val="dk1"/>
          </a:fillRef>
          <a:effectRef idx="2">
            <a:schemeClr val="dk1"/>
          </a:effectRef>
          <a:fontRef idx="minor">
            <a:schemeClr val="tx1"/>
          </a:fontRef>
        </p:style>
      </p:cxnSp>
      <p:sp>
        <p:nvSpPr>
          <p:cNvPr id="8" name="TextBox 7"/>
          <p:cNvSpPr txBox="1"/>
          <p:nvPr/>
        </p:nvSpPr>
        <p:spPr>
          <a:xfrm>
            <a:off x="6973888" y="2669163"/>
            <a:ext cx="1925637" cy="3754874"/>
          </a:xfrm>
          <a:prstGeom prst="rect">
            <a:avLst/>
          </a:prstGeom>
          <a:noFill/>
          <a:ln>
            <a:solidFill>
              <a:schemeClr val="tx1">
                <a:lumMod val="65000"/>
                <a:lumOff val="35000"/>
              </a:schemeClr>
            </a:solidFill>
          </a:ln>
        </p:spPr>
        <p:txBody>
          <a:bodyPr>
            <a:spAutoFit/>
          </a:bodyPr>
          <a:lstStyle/>
          <a:p>
            <a:pPr>
              <a:defRPr/>
            </a:pPr>
            <a:r>
              <a:rPr lang="en-GB" sz="1400">
                <a:latin typeface="Comic Sans MS" panose="030F0702030302020204" pitchFamily="66" charset="0"/>
              </a:rPr>
              <a:t>We put a tick in the correct column if the child reads the word accurately.</a:t>
            </a:r>
          </a:p>
          <a:p>
            <a:pPr>
              <a:defRPr/>
            </a:pPr>
            <a:endParaRPr lang="en-GB" sz="1400">
              <a:latin typeface="Comic Sans MS" panose="030F0702030302020204" pitchFamily="66" charset="0"/>
            </a:endParaRPr>
          </a:p>
          <a:p>
            <a:pPr>
              <a:defRPr/>
            </a:pPr>
            <a:r>
              <a:rPr lang="en-GB" sz="1400">
                <a:latin typeface="Comic Sans MS" panose="030F0702030302020204" pitchFamily="66" charset="0"/>
              </a:rPr>
              <a:t>We also tick the incorrect column if the child does not get the word correct because we do not want them to feel anxious if they see a cross or a dot which could then impact negatively on the rest of the phonics check.</a:t>
            </a:r>
          </a:p>
        </p:txBody>
      </p:sp>
    </p:spTree>
  </p:cSld>
  <p:clrMapOvr>
    <a:masterClrMapping/>
  </p:clrMapOvr>
  <mc:AlternateContent xmlns:mc="http://schemas.openxmlformats.org/markup-compatibility/2006" xmlns:p14="http://schemas.microsoft.com/office/powerpoint/2010/main">
    <mc:Choice Requires="p14">
      <p:transition spd="slow" p14:dur="2000" advTm="35766"/>
    </mc:Choice>
    <mc:Fallback xmlns="">
      <p:transition spd="slow" advTm="357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Box 3"/>
          <p:cNvSpPr txBox="1">
            <a:spLocks noChangeArrowheads="1"/>
          </p:cNvSpPr>
          <p:nvPr/>
        </p:nvSpPr>
        <p:spPr bwMode="auto">
          <a:xfrm>
            <a:off x="1368425" y="322430"/>
            <a:ext cx="64071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eaLnBrk="1" hangingPunct="1">
              <a:lnSpc>
                <a:spcPct val="100000"/>
              </a:lnSpc>
              <a:spcBef>
                <a:spcPct val="0"/>
              </a:spcBef>
              <a:buFontTx/>
              <a:buNone/>
              <a:defRPr/>
            </a:pPr>
            <a:r>
              <a:rPr lang="en-GB" altLang="en-US" sz="3800" b="1" u="sng">
                <a:solidFill>
                  <a:schemeClr val="accent6">
                    <a:lumMod val="75000"/>
                  </a:schemeClr>
                </a:solidFill>
                <a:latin typeface="Comic Sans MS" panose="030F0702030302020204" pitchFamily="66" charset="0"/>
                <a:cs typeface="Arial" panose="020B0604020202020204" pitchFamily="34" charset="0"/>
              </a:rPr>
              <a:t>Reporting the results</a:t>
            </a:r>
          </a:p>
        </p:txBody>
      </p:sp>
      <p:sp>
        <p:nvSpPr>
          <p:cNvPr id="14340" name="TextBox 3"/>
          <p:cNvSpPr txBox="1">
            <a:spLocks noChangeArrowheads="1"/>
          </p:cNvSpPr>
          <p:nvPr/>
        </p:nvSpPr>
        <p:spPr bwMode="auto">
          <a:xfrm>
            <a:off x="647700" y="1079500"/>
            <a:ext cx="7848600"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342900" indent="-342900" eaLnBrk="1" hangingPunct="1">
              <a:lnSpc>
                <a:spcPct val="100000"/>
              </a:lnSpc>
              <a:spcBef>
                <a:spcPct val="0"/>
              </a:spcBef>
            </a:pPr>
            <a:r>
              <a:rPr lang="en-GB" altLang="en-US" sz="2200">
                <a:latin typeface="Comic Sans MS" panose="030F0702030302020204" pitchFamily="66" charset="0"/>
                <a:cs typeface="Arial" panose="020B0604020202020204" pitchFamily="34" charset="0"/>
              </a:rPr>
              <a:t>By the end of the Summer term, all schools must report the results to the Local Authority. </a:t>
            </a:r>
          </a:p>
          <a:p>
            <a:pPr marL="342900" indent="-342900" eaLnBrk="1" hangingPunct="1">
              <a:lnSpc>
                <a:spcPct val="100000"/>
              </a:lnSpc>
              <a:spcBef>
                <a:spcPct val="0"/>
              </a:spcBef>
            </a:pPr>
            <a:endParaRPr lang="en-GB" altLang="en-US" sz="2200">
              <a:latin typeface="Comic Sans MS" panose="030F0702030302020204" pitchFamily="66" charset="0"/>
              <a:cs typeface="Arial" panose="020B0604020202020204" pitchFamily="34" charset="0"/>
            </a:endParaRPr>
          </a:p>
          <a:p>
            <a:pPr marL="342900" indent="-342900" eaLnBrk="1" hangingPunct="1">
              <a:lnSpc>
                <a:spcPct val="100000"/>
              </a:lnSpc>
              <a:spcBef>
                <a:spcPct val="0"/>
              </a:spcBef>
            </a:pPr>
            <a:r>
              <a:rPr lang="en-GB" altLang="en-US" sz="2200">
                <a:latin typeface="Comic Sans MS"/>
                <a:cs typeface="Arial"/>
              </a:rPr>
              <a:t>Data from the check will be used by DfE to determine which pupils have not met the expected standard in phonics. </a:t>
            </a:r>
            <a:endParaRPr lang="en-GB" altLang="en-US" sz="2200">
              <a:latin typeface="Comic Sans MS" panose="030F0702030302020204" pitchFamily="66" charset="0"/>
              <a:cs typeface="Arial" panose="020B0604020202020204" pitchFamily="34" charset="0"/>
            </a:endParaRPr>
          </a:p>
          <a:p>
            <a:pPr eaLnBrk="1" hangingPunct="1">
              <a:lnSpc>
                <a:spcPct val="100000"/>
              </a:lnSpc>
              <a:spcBef>
                <a:spcPct val="0"/>
              </a:spcBef>
              <a:buNone/>
            </a:pPr>
            <a:endParaRPr lang="en-GB" altLang="en-US" sz="2200">
              <a:latin typeface="Comic Sans MS" panose="030F0702030302020204" pitchFamily="66" charset="0"/>
              <a:cs typeface="Arial" panose="020B0604020202020204" pitchFamily="34" charset="0"/>
            </a:endParaRPr>
          </a:p>
          <a:p>
            <a:pPr marL="342900" indent="-342900" eaLnBrk="1" hangingPunct="1">
              <a:lnSpc>
                <a:spcPct val="100000"/>
              </a:lnSpc>
              <a:spcBef>
                <a:spcPct val="0"/>
              </a:spcBef>
            </a:pPr>
            <a:r>
              <a:rPr lang="en-GB" altLang="en-US" sz="2200">
                <a:latin typeface="Comic Sans MS"/>
                <a:cs typeface="Arial"/>
              </a:rPr>
              <a:t>Y1 Children not meeting the standard will be able to re take the check in Year 2. </a:t>
            </a:r>
            <a:endParaRPr lang="en-GB" altLang="en-US" sz="2200">
              <a:latin typeface="Comic Sans MS" panose="030F0702030302020204" pitchFamily="66" charset="0"/>
              <a:cs typeface="Arial" panose="020B0604020202020204" pitchFamily="34" charset="0"/>
            </a:endParaRPr>
          </a:p>
          <a:p>
            <a:pPr eaLnBrk="1" hangingPunct="1">
              <a:lnSpc>
                <a:spcPct val="100000"/>
              </a:lnSpc>
              <a:spcBef>
                <a:spcPct val="0"/>
              </a:spcBef>
              <a:buNone/>
            </a:pPr>
            <a:endParaRPr lang="en-GB" altLang="en-US" sz="2200">
              <a:latin typeface="Comic Sans MS" panose="030F0702030302020204" pitchFamily="66" charset="0"/>
              <a:cs typeface="Arial" panose="020B0604020202020204" pitchFamily="34" charset="0"/>
            </a:endParaRPr>
          </a:p>
          <a:p>
            <a:pPr marL="342900" indent="-342900" eaLnBrk="1" hangingPunct="1">
              <a:lnSpc>
                <a:spcPct val="100000"/>
              </a:lnSpc>
              <a:spcBef>
                <a:spcPct val="0"/>
              </a:spcBef>
            </a:pPr>
            <a:r>
              <a:rPr lang="en-GB" altLang="en-US" sz="2200">
                <a:latin typeface="Comic Sans MS"/>
                <a:cs typeface="Arial"/>
              </a:rPr>
              <a:t>You will be notified of the results after they have been submitted and collated by DfE. Schools must report pupils’ results to parents in their annual reports.</a:t>
            </a:r>
          </a:p>
          <a:p>
            <a:pPr marL="342900" indent="-342900" eaLnBrk="1" hangingPunct="1">
              <a:lnSpc>
                <a:spcPct val="100000"/>
              </a:lnSpc>
              <a:spcBef>
                <a:spcPct val="0"/>
              </a:spcBef>
            </a:pPr>
            <a:endParaRPr lang="en-GB" altLang="en-US" sz="2200">
              <a:latin typeface="Comic Sans MS" panose="030F0702030302020204" pitchFamily="66" charset="0"/>
              <a:cs typeface="Arial" panose="020B0604020202020204" pitchFamily="34" charset="0"/>
            </a:endParaRPr>
          </a:p>
          <a:p>
            <a:pPr marL="342900" indent="-342900" eaLnBrk="1" hangingPunct="1">
              <a:lnSpc>
                <a:spcPct val="100000"/>
              </a:lnSpc>
              <a:spcBef>
                <a:spcPct val="0"/>
              </a:spcBef>
            </a:pPr>
            <a:endParaRPr lang="en-GB" altLang="en-US" sz="320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228"/>
    </mc:Choice>
    <mc:Fallback xmlns="">
      <p:transition spd="slow" advTm="3822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Box 3"/>
          <p:cNvSpPr txBox="1">
            <a:spLocks noChangeArrowheads="1"/>
          </p:cNvSpPr>
          <p:nvPr/>
        </p:nvSpPr>
        <p:spPr bwMode="auto">
          <a:xfrm>
            <a:off x="1536867" y="403225"/>
            <a:ext cx="64071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eaLnBrk="1" hangingPunct="1">
              <a:lnSpc>
                <a:spcPct val="100000"/>
              </a:lnSpc>
              <a:spcBef>
                <a:spcPct val="0"/>
              </a:spcBef>
              <a:buFontTx/>
              <a:buNone/>
              <a:defRPr/>
            </a:pPr>
            <a:r>
              <a:rPr lang="en-GB" altLang="en-US" sz="3800" b="1" u="sng">
                <a:solidFill>
                  <a:schemeClr val="accent6">
                    <a:lumMod val="75000"/>
                  </a:schemeClr>
                </a:solidFill>
                <a:latin typeface="Comic Sans MS" panose="030F0702030302020204" pitchFamily="66" charset="0"/>
                <a:cs typeface="Arial" panose="020B0604020202020204" pitchFamily="34" charset="0"/>
              </a:rPr>
              <a:t>Threshold</a:t>
            </a:r>
          </a:p>
        </p:txBody>
      </p:sp>
      <p:sp>
        <p:nvSpPr>
          <p:cNvPr id="15364" name="TextBox 3"/>
          <p:cNvSpPr txBox="1">
            <a:spLocks noChangeArrowheads="1"/>
          </p:cNvSpPr>
          <p:nvPr/>
        </p:nvSpPr>
        <p:spPr bwMode="auto">
          <a:xfrm>
            <a:off x="647700" y="1079500"/>
            <a:ext cx="784860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457200" indent="-457200" eaLnBrk="1" hangingPunct="1">
              <a:lnSpc>
                <a:spcPct val="100000"/>
              </a:lnSpc>
              <a:spcBef>
                <a:spcPct val="0"/>
              </a:spcBef>
            </a:pPr>
            <a:r>
              <a:rPr lang="en-GB" altLang="en-US" sz="3000">
                <a:latin typeface="Comic Sans MS" panose="030F0702030302020204" pitchFamily="66" charset="0"/>
                <a:cs typeface="Arial" panose="020B0604020202020204" pitchFamily="34" charset="0"/>
              </a:rPr>
              <a:t>Schools are not made aware of the threshold until the phonics checks have been administered to avoid maladministration (cheating).</a:t>
            </a:r>
          </a:p>
          <a:p>
            <a:pPr eaLnBrk="1" hangingPunct="1">
              <a:lnSpc>
                <a:spcPct val="100000"/>
              </a:lnSpc>
              <a:spcBef>
                <a:spcPct val="0"/>
              </a:spcBef>
              <a:buFontTx/>
              <a:buNone/>
            </a:pPr>
            <a:endParaRPr lang="en-GB" altLang="en-US" sz="3000">
              <a:latin typeface="Comic Sans MS" panose="030F0702030302020204" pitchFamily="66" charset="0"/>
              <a:cs typeface="Arial" panose="020B0604020202020204" pitchFamily="34" charset="0"/>
            </a:endParaRPr>
          </a:p>
          <a:p>
            <a:pPr eaLnBrk="1" hangingPunct="1">
              <a:lnSpc>
                <a:spcPct val="100000"/>
              </a:lnSpc>
              <a:spcBef>
                <a:spcPct val="0"/>
              </a:spcBef>
              <a:buFontTx/>
              <a:buNone/>
            </a:pPr>
            <a:r>
              <a:rPr lang="en-GB" altLang="en-US" sz="3000">
                <a:latin typeface="Comic Sans MS" panose="030F0702030302020204" pitchFamily="66" charset="0"/>
                <a:cs typeface="Arial" panose="020B0604020202020204" pitchFamily="34" charset="0"/>
              </a:rPr>
              <a:t>The threshold could be anywhere between 32-36. Previous years have been 32. </a:t>
            </a:r>
          </a:p>
        </p:txBody>
      </p:sp>
    </p:spTree>
  </p:cSld>
  <p:clrMapOvr>
    <a:masterClrMapping/>
  </p:clrMapOvr>
  <mc:AlternateContent xmlns:mc="http://schemas.openxmlformats.org/markup-compatibility/2006" xmlns:p14="http://schemas.microsoft.com/office/powerpoint/2010/main">
    <mc:Choice Requires="p14">
      <p:transition spd="slow" p14:dur="2000" advTm="32240"/>
    </mc:Choice>
    <mc:Fallback xmlns="">
      <p:transition spd="slow" advTm="3224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Box 3"/>
          <p:cNvSpPr txBox="1">
            <a:spLocks noChangeArrowheads="1"/>
          </p:cNvSpPr>
          <p:nvPr/>
        </p:nvSpPr>
        <p:spPr bwMode="auto">
          <a:xfrm>
            <a:off x="1262063" y="714375"/>
            <a:ext cx="66214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charset="0"/>
              <a:buChar char="•"/>
              <a:defRPr sz="2800">
                <a:solidFill>
                  <a:schemeClr val="tx1"/>
                </a:solidFill>
                <a:latin typeface="Calibri" pitchFamily="34" charset="0"/>
              </a:defRPr>
            </a:lvl1pPr>
            <a:lvl2pPr marL="742950" indent="-285750">
              <a:lnSpc>
                <a:spcPct val="90000"/>
              </a:lnSpc>
              <a:spcBef>
                <a:spcPts val="500"/>
              </a:spcBef>
              <a:buFont typeface="Arial" charset="0"/>
              <a:buChar char="•"/>
              <a:defRPr sz="2400">
                <a:solidFill>
                  <a:schemeClr val="tx1"/>
                </a:solidFill>
                <a:latin typeface="Calibri" pitchFamily="34" charset="0"/>
              </a:defRPr>
            </a:lvl2pPr>
            <a:lvl3pPr marL="1143000" indent="-228600">
              <a:lnSpc>
                <a:spcPct val="90000"/>
              </a:lnSpc>
              <a:spcBef>
                <a:spcPts val="500"/>
              </a:spcBef>
              <a:buFont typeface="Arial" charset="0"/>
              <a:buChar char="•"/>
              <a:defRPr sz="2000">
                <a:solidFill>
                  <a:schemeClr val="tx1"/>
                </a:solidFill>
                <a:latin typeface="Calibri" pitchFamily="34" charset="0"/>
              </a:defRPr>
            </a:lvl3pPr>
            <a:lvl4pPr marL="1600200" indent="-228600">
              <a:lnSpc>
                <a:spcPct val="90000"/>
              </a:lnSpc>
              <a:spcBef>
                <a:spcPts val="500"/>
              </a:spcBef>
              <a:buFont typeface="Arial" charset="0"/>
              <a:buChar char="•"/>
              <a:defRPr>
                <a:solidFill>
                  <a:schemeClr val="tx1"/>
                </a:solidFill>
                <a:latin typeface="Calibri" pitchFamily="34" charset="0"/>
              </a:defRPr>
            </a:lvl4pPr>
            <a:lvl5pPr marL="2057400" indent="-228600">
              <a:lnSpc>
                <a:spcPct val="90000"/>
              </a:lnSpc>
              <a:spcBef>
                <a:spcPts val="500"/>
              </a:spcBef>
              <a:buFont typeface="Arial"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pitchFamily="34" charset="0"/>
              </a:defRPr>
            </a:lvl9pPr>
          </a:lstStyle>
          <a:p>
            <a:pPr algn="ctr" eaLnBrk="1" hangingPunct="1">
              <a:lnSpc>
                <a:spcPct val="100000"/>
              </a:lnSpc>
              <a:spcBef>
                <a:spcPct val="0"/>
              </a:spcBef>
              <a:buFontTx/>
              <a:buNone/>
              <a:defRPr/>
            </a:pPr>
            <a:r>
              <a:rPr lang="en-GB" altLang="en-US" b="1" u="sng">
                <a:solidFill>
                  <a:schemeClr val="accent6">
                    <a:lumMod val="75000"/>
                  </a:schemeClr>
                </a:solidFill>
                <a:latin typeface="Comic Sans MS" panose="030F0702030302020204" pitchFamily="66" charset="0"/>
                <a:cs typeface="Arial" panose="020B0604020202020204" pitchFamily="34" charset="0"/>
              </a:rPr>
              <a:t>How can I help my child at home?</a:t>
            </a:r>
          </a:p>
        </p:txBody>
      </p:sp>
      <p:sp>
        <p:nvSpPr>
          <p:cNvPr id="18435" name="TextBox 6"/>
          <p:cNvSpPr txBox="1">
            <a:spLocks noChangeArrowheads="1"/>
          </p:cNvSpPr>
          <p:nvPr/>
        </p:nvSpPr>
        <p:spPr bwMode="auto">
          <a:xfrm>
            <a:off x="874713" y="1465263"/>
            <a:ext cx="7286625" cy="4407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80000"/>
              </a:lnSpc>
              <a:spcBef>
                <a:spcPct val="0"/>
              </a:spcBef>
              <a:buFont typeface="Arial" panose="020B0604020202020204" pitchFamily="34" charset="0"/>
              <a:buNone/>
            </a:pPr>
            <a:endParaRPr lang="en-GB" altLang="en-US" sz="2000">
              <a:latin typeface="Comic Sans MS" panose="030F0702030302020204" pitchFamily="66" charset="0"/>
              <a:cs typeface="Arial" panose="020B0604020202020204" pitchFamily="34" charset="0"/>
            </a:endParaRPr>
          </a:p>
          <a:p>
            <a:pPr eaLnBrk="1" hangingPunct="1">
              <a:lnSpc>
                <a:spcPct val="80000"/>
              </a:lnSpc>
              <a:spcBef>
                <a:spcPct val="0"/>
              </a:spcBef>
            </a:pPr>
            <a:r>
              <a:rPr lang="en-GB" altLang="en-US" sz="2000">
                <a:latin typeface="Comic Sans MS" panose="030F0702030302020204" pitchFamily="66" charset="0"/>
                <a:cs typeface="Arial" panose="020B0604020202020204" pitchFamily="34" charset="0"/>
              </a:rPr>
              <a:t> Play lots of sound and listening games with your child e.g. ‘I spy with my little eye something beginning with ‘</a:t>
            </a:r>
            <a:r>
              <a:rPr lang="en-GB" altLang="en-US" sz="2000" err="1">
                <a:latin typeface="Comic Sans MS" panose="030F0702030302020204" pitchFamily="66" charset="0"/>
                <a:cs typeface="Arial" panose="020B0604020202020204" pitchFamily="34" charset="0"/>
              </a:rPr>
              <a:t>th</a:t>
            </a:r>
            <a:r>
              <a:rPr lang="en-GB" altLang="en-US" sz="2000">
                <a:latin typeface="Comic Sans MS" panose="030F0702030302020204" pitchFamily="66" charset="0"/>
                <a:cs typeface="Arial" panose="020B0604020202020204" pitchFamily="34" charset="0"/>
              </a:rPr>
              <a:t>’ / the ‘</a:t>
            </a:r>
            <a:r>
              <a:rPr lang="en-GB" altLang="en-US" sz="2000" err="1">
                <a:latin typeface="Comic Sans MS" panose="030F0702030302020204" pitchFamily="66" charset="0"/>
                <a:cs typeface="Arial" panose="020B0604020202020204" pitchFamily="34" charset="0"/>
              </a:rPr>
              <a:t>ee</a:t>
            </a:r>
            <a:r>
              <a:rPr lang="en-GB" altLang="en-US" sz="2000">
                <a:latin typeface="Comic Sans MS" panose="030F0702030302020204" pitchFamily="66" charset="0"/>
                <a:cs typeface="Arial" panose="020B0604020202020204" pitchFamily="34" charset="0"/>
              </a:rPr>
              <a:t>’ sound in it…’ </a:t>
            </a:r>
          </a:p>
          <a:p>
            <a:pPr eaLnBrk="1" hangingPunct="1">
              <a:lnSpc>
                <a:spcPct val="80000"/>
              </a:lnSpc>
              <a:spcBef>
                <a:spcPct val="0"/>
              </a:spcBef>
              <a:buFontTx/>
              <a:buNone/>
            </a:pPr>
            <a:endParaRPr lang="en-GB" altLang="en-US" sz="2000">
              <a:latin typeface="Comic Sans MS" panose="030F0702030302020204" pitchFamily="66" charset="0"/>
              <a:cs typeface="Arial" panose="020B0604020202020204" pitchFamily="34" charset="0"/>
            </a:endParaRPr>
          </a:p>
          <a:p>
            <a:pPr eaLnBrk="1" hangingPunct="1">
              <a:lnSpc>
                <a:spcPct val="80000"/>
              </a:lnSpc>
              <a:spcBef>
                <a:spcPct val="0"/>
              </a:spcBef>
            </a:pPr>
            <a:r>
              <a:rPr lang="en-GB" altLang="en-US" sz="2000">
                <a:latin typeface="Comic Sans MS" panose="030F0702030302020204" pitchFamily="66" charset="0"/>
                <a:cs typeface="Arial" panose="020B0604020202020204" pitchFamily="34" charset="0"/>
              </a:rPr>
              <a:t> Go on </a:t>
            </a:r>
            <a:r>
              <a:rPr lang="en-GB" altLang="en-US" sz="2000">
                <a:latin typeface="Comic Sans MS" panose="030F0702030302020204" pitchFamily="66" charset="0"/>
                <a:hlinkClick r:id="rId2"/>
              </a:rPr>
              <a:t>www.phonicsplay.co.uk</a:t>
            </a:r>
            <a:r>
              <a:rPr lang="en-GB" altLang="en-US" sz="2000">
                <a:latin typeface="Comic Sans MS" panose="030F0702030302020204" pitchFamily="66" charset="0"/>
              </a:rPr>
              <a:t>   or</a:t>
            </a:r>
          </a:p>
          <a:p>
            <a:pPr eaLnBrk="1" hangingPunct="1">
              <a:lnSpc>
                <a:spcPct val="80000"/>
              </a:lnSpc>
              <a:spcBef>
                <a:spcPct val="0"/>
              </a:spcBef>
              <a:buNone/>
            </a:pPr>
            <a:r>
              <a:rPr lang="en-GB" sz="2000">
                <a:latin typeface="Comic Sans MS" panose="030F0702030302020204" pitchFamily="66" charset="0"/>
                <a:hlinkClick r:id="rId3"/>
              </a:rPr>
              <a:t>https://home.oxfordowl.co.uk/</a:t>
            </a:r>
            <a:endParaRPr lang="en-GB" altLang="en-US" sz="2000">
              <a:latin typeface="Comic Sans MS" panose="030F0702030302020204" pitchFamily="66" charset="0"/>
            </a:endParaRPr>
          </a:p>
          <a:p>
            <a:pPr eaLnBrk="1" hangingPunct="1">
              <a:lnSpc>
                <a:spcPct val="80000"/>
              </a:lnSpc>
              <a:spcBef>
                <a:spcPct val="0"/>
              </a:spcBef>
            </a:pPr>
            <a:endParaRPr lang="en-GB" altLang="en-US" sz="2000">
              <a:latin typeface="Comic Sans MS" panose="030F0702030302020204" pitchFamily="66" charset="0"/>
            </a:endParaRPr>
          </a:p>
          <a:p>
            <a:pPr eaLnBrk="1" hangingPunct="1">
              <a:lnSpc>
                <a:spcPct val="80000"/>
              </a:lnSpc>
              <a:spcBef>
                <a:spcPct val="0"/>
              </a:spcBef>
            </a:pPr>
            <a:r>
              <a:rPr lang="en-GB" altLang="en-US" sz="2000" b="1">
                <a:latin typeface="Comic Sans MS" panose="030F0702030302020204" pitchFamily="66" charset="0"/>
                <a:cs typeface="Arial" panose="020B0604020202020204" pitchFamily="34" charset="0"/>
              </a:rPr>
              <a:t>Listen to pronunciation of sounds</a:t>
            </a:r>
            <a:r>
              <a:rPr lang="en-GB" altLang="en-US" sz="2000">
                <a:latin typeface="Comic Sans MS" panose="030F0702030302020204" pitchFamily="66" charset="0"/>
                <a:cs typeface="Arial" panose="020B0604020202020204" pitchFamily="34" charset="0"/>
              </a:rPr>
              <a:t>: </a:t>
            </a:r>
            <a:r>
              <a:rPr lang="en-GB" altLang="en-US" sz="2000">
                <a:latin typeface="Comic Sans MS" panose="030F0702030302020204" pitchFamily="66" charset="0"/>
                <a:cs typeface="Arial" panose="020B0604020202020204" pitchFamily="34" charset="0"/>
                <a:hlinkClick r:id="rId4"/>
              </a:rPr>
              <a:t>https://www.youtube.com/watch?v=EYx1CyDMZSc</a:t>
            </a:r>
            <a:r>
              <a:rPr lang="en-GB" altLang="en-US" sz="2000">
                <a:latin typeface="Comic Sans MS" panose="030F0702030302020204" pitchFamily="66" charset="0"/>
                <a:cs typeface="Arial" panose="020B0604020202020204" pitchFamily="34" charset="0"/>
              </a:rPr>
              <a:t>  </a:t>
            </a:r>
          </a:p>
          <a:p>
            <a:pPr eaLnBrk="1" hangingPunct="1">
              <a:lnSpc>
                <a:spcPct val="80000"/>
              </a:lnSpc>
              <a:spcBef>
                <a:spcPct val="0"/>
              </a:spcBef>
            </a:pPr>
            <a:endParaRPr lang="en-GB" altLang="en-US" sz="2000">
              <a:latin typeface="Comic Sans MS" panose="030F0702030302020204" pitchFamily="66" charset="0"/>
              <a:cs typeface="Arial" panose="020B0604020202020204" pitchFamily="34" charset="0"/>
            </a:endParaRPr>
          </a:p>
          <a:p>
            <a:pPr eaLnBrk="1" hangingPunct="1">
              <a:lnSpc>
                <a:spcPct val="80000"/>
              </a:lnSpc>
              <a:spcBef>
                <a:spcPct val="0"/>
              </a:spcBef>
            </a:pPr>
            <a:endParaRPr lang="en-GB" altLang="en-US" sz="2000">
              <a:latin typeface="Comic Sans MS" panose="030F0702030302020204" pitchFamily="66" charset="0"/>
              <a:cs typeface="Arial" panose="020B0604020202020204" pitchFamily="34" charset="0"/>
            </a:endParaRPr>
          </a:p>
          <a:p>
            <a:pPr eaLnBrk="1" hangingPunct="1">
              <a:lnSpc>
                <a:spcPct val="80000"/>
              </a:lnSpc>
              <a:spcBef>
                <a:spcPct val="0"/>
              </a:spcBef>
            </a:pPr>
            <a:r>
              <a:rPr lang="en-GB" altLang="en-US" sz="2000">
                <a:latin typeface="Comic Sans MS" panose="030F0702030302020204" pitchFamily="66" charset="0"/>
                <a:cs typeface="Arial" panose="020B0604020202020204" pitchFamily="34" charset="0"/>
              </a:rPr>
              <a:t> Read as much as possible to and with your child - encourage your child to sound out any words they are unsure of.</a:t>
            </a:r>
            <a:endParaRPr lang="en-GB" altLang="en-US">
              <a:latin typeface="Comic Sans MS" panose="030F0702030302020204" pitchFamily="66" charset="0"/>
            </a:endParaRPr>
          </a:p>
          <a:p>
            <a:pPr eaLnBrk="1" hangingPunct="1">
              <a:lnSpc>
                <a:spcPct val="80000"/>
              </a:lnSpc>
              <a:spcBef>
                <a:spcPct val="0"/>
              </a:spcBef>
              <a:buFontTx/>
              <a:buNone/>
            </a:pPr>
            <a:r>
              <a:rPr lang="en-GB" altLang="en-US"/>
              <a:t> </a:t>
            </a:r>
          </a:p>
          <a:p>
            <a:pPr eaLnBrk="1" hangingPunct="1">
              <a:lnSpc>
                <a:spcPct val="100000"/>
              </a:lnSpc>
              <a:spcBef>
                <a:spcPct val="0"/>
              </a:spcBef>
              <a:buFontTx/>
              <a:buNone/>
            </a:pPr>
            <a:endParaRPr lang="en-GB" altLang="en-US" sz="1800"/>
          </a:p>
        </p:txBody>
      </p:sp>
      <p:pic>
        <p:nvPicPr>
          <p:cNvPr id="18436"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899275" y="4487863"/>
            <a:ext cx="2244725" cy="317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34152"/>
    </mc:Choice>
    <mc:Fallback xmlns="">
      <p:transition spd="slow" advTm="3415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3"/>
          <p:cNvSpPr txBox="1">
            <a:spLocks noChangeArrowheads="1"/>
          </p:cNvSpPr>
          <p:nvPr/>
        </p:nvSpPr>
        <p:spPr bwMode="auto">
          <a:xfrm>
            <a:off x="1119188" y="1712913"/>
            <a:ext cx="7659687" cy="2185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GB" altLang="en-US" sz="4000" dirty="0">
                <a:latin typeface="Comic Sans MS" panose="030F0702030302020204" pitchFamily="66" charset="0"/>
                <a:cs typeface="Arial" panose="020B0604020202020204" pitchFamily="34" charset="0"/>
              </a:rPr>
              <a:t>   Thank you for listening!</a:t>
            </a:r>
          </a:p>
          <a:p>
            <a:pPr algn="ctr" eaLnBrk="1" hangingPunct="1">
              <a:lnSpc>
                <a:spcPct val="100000"/>
              </a:lnSpc>
              <a:spcBef>
                <a:spcPct val="0"/>
              </a:spcBef>
              <a:buFontTx/>
              <a:buNone/>
            </a:pPr>
            <a:endParaRPr lang="en-GB" altLang="en-US" sz="4000" dirty="0">
              <a:latin typeface="Comic Sans MS" panose="030F0702030302020204" pitchFamily="66" charset="0"/>
              <a:cs typeface="Arial" panose="020B0604020202020204" pitchFamily="34" charset="0"/>
            </a:endParaRPr>
          </a:p>
          <a:p>
            <a:pPr algn="ctr" eaLnBrk="1" hangingPunct="1">
              <a:lnSpc>
                <a:spcPct val="100000"/>
              </a:lnSpc>
              <a:spcBef>
                <a:spcPct val="0"/>
              </a:spcBef>
              <a:buFontTx/>
              <a:buNone/>
            </a:pPr>
            <a:r>
              <a:rPr lang="en-GB" altLang="en-US">
                <a:latin typeface="Comic Sans MS" panose="030F0702030302020204" pitchFamily="66" charset="0"/>
                <a:cs typeface="Arial" panose="020B0604020202020204" pitchFamily="34" charset="0"/>
              </a:rPr>
              <a:t>If you have any questions please ask your class teacher </a:t>
            </a:r>
          </a:p>
        </p:txBody>
      </p:sp>
    </p:spTree>
  </p:cSld>
  <p:clrMapOvr>
    <a:masterClrMapping/>
  </p:clrMapOvr>
  <mc:AlternateContent xmlns:mc="http://schemas.openxmlformats.org/markup-compatibility/2006" xmlns:p14="http://schemas.microsoft.com/office/powerpoint/2010/main">
    <mc:Choice Requires="p14">
      <p:transition spd="slow" p14:dur="2000" advTm="24173"/>
    </mc:Choice>
    <mc:Fallback xmlns="">
      <p:transition spd="slow" advTm="24173"/>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9bf992d-214b-421a-8178-b673e8f35bff" xsi:nil="true"/>
    <lcf76f155ced4ddcb4097134ff3c332f xmlns="977f26f8-1fff-4a06-873a-242539046394">
      <Terms xmlns="http://schemas.microsoft.com/office/infopath/2007/PartnerControls"/>
    </lcf76f155ced4ddcb4097134ff3c332f>
    <Status xmlns="977f26f8-1fff-4a06-873a-24253904639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EA39046C98B474D95385A4CD5DD5532" ma:contentTypeVersion="18" ma:contentTypeDescription="Create a new document." ma:contentTypeScope="" ma:versionID="8508f7449cc2dc807405c618061d5856">
  <xsd:schema xmlns:xsd="http://www.w3.org/2001/XMLSchema" xmlns:xs="http://www.w3.org/2001/XMLSchema" xmlns:p="http://schemas.microsoft.com/office/2006/metadata/properties" xmlns:ns2="977f26f8-1fff-4a06-873a-242539046394" xmlns:ns3="d9bf992d-214b-421a-8178-b673e8f35bff" targetNamespace="http://schemas.microsoft.com/office/2006/metadata/properties" ma:root="true" ma:fieldsID="cb52168fdf6173a576aa499dc737222e" ns2:_="" ns3:_="">
    <xsd:import namespace="977f26f8-1fff-4a06-873a-242539046394"/>
    <xsd:import namespace="d9bf992d-214b-421a-8178-b673e8f35bf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TaxCatchAll"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element ref="ns2:Status"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7f26f8-1fff-4a06-873a-2425390463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6620569c-704f-43ad-8476-3d153abd9995"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Status" ma:index="20" nillable="true" ma:displayName="Status" ma:format="Dropdown" ma:internalName="Status">
      <xsd:simpleType>
        <xsd:restriction base="dms:Text">
          <xsd:maxLength value="255"/>
        </xsd:restriction>
      </xsd:simpleType>
    </xsd:element>
    <xsd:element name="MediaServiceLocation" ma:index="21" nillable="true" ma:displayName="Location" ma:description="" ma:indexed="true" ma:internalName="MediaServiceLocation" ma:readOnly="true">
      <xsd:simpleType>
        <xsd:restriction base="dms:Text"/>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9bf992d-214b-421a-8178-b673e8f35bff"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762cff82-9b1d-4ee7-b12f-277ce14a0c28}" ma:internalName="TaxCatchAll" ma:showField="CatchAllData" ma:web="d9bf992d-214b-421a-8178-b673e8f35bff">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3F529FA-FAC9-4BAD-A397-9EE2DEA34326}">
  <ds:schemaRefs>
    <ds:schemaRef ds:uri="977f26f8-1fff-4a06-873a-242539046394"/>
    <ds:schemaRef ds:uri="d9bf992d-214b-421a-8178-b673e8f35bf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DA16996-BB2B-4667-BCE0-270A5A807795}">
  <ds:schemaRefs>
    <ds:schemaRef ds:uri="977f26f8-1fff-4a06-873a-242539046394"/>
    <ds:schemaRef ds:uri="d9bf992d-214b-421a-8178-b673e8f35bf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A28431F-8C05-4F68-B7E5-7BEAF8F481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TotalTime>
  <Words>838</Words>
  <Application>Microsoft Office PowerPoint</Application>
  <PresentationFormat>On-screen Show (4:3)</PresentationFormat>
  <Paragraphs>79</Paragraphs>
  <Slides>12</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Comic Sans MS</vt:lpstr>
      <vt:lpstr>Calibri Light</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 Seaton</dc:creator>
  <cp:lastModifiedBy>Katie Moore</cp:lastModifiedBy>
  <cp:revision>4</cp:revision>
  <dcterms:created xsi:type="dcterms:W3CDTF">2015-04-09T09:17:16Z</dcterms:created>
  <dcterms:modified xsi:type="dcterms:W3CDTF">2024-06-06T09:41:25Z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0x0101005EA39046C98B474D95385A4CD5DD5532</vt:lpwstr>
  </property>
  <property fmtid="{D5CDD505-2E9C-101B-9397-08002B2CF9AE}" pid="3" name="MediaServiceImageTags">
    <vt:lpwstr/>
  </property>
</Properties>
</file>